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2" r:id="rId3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43" autoAdjust="0"/>
    <p:restoredTop sz="94660"/>
  </p:normalViewPr>
  <p:slideViewPr>
    <p:cSldViewPr snapToGrid="0">
      <p:cViewPr>
        <p:scale>
          <a:sx n="25" d="100"/>
          <a:sy n="25" d="100"/>
        </p:scale>
        <p:origin x="1474" y="-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aralelogramo 14">
            <a:extLst>
              <a:ext uri="{FF2B5EF4-FFF2-40B4-BE49-F238E27FC236}">
                <a16:creationId xmlns:a16="http://schemas.microsoft.com/office/drawing/2014/main" id="{E3C0E669-CA05-4B52-A6A1-74EFE77B3ABC}"/>
              </a:ext>
            </a:extLst>
          </p:cNvPr>
          <p:cNvSpPr/>
          <p:nvPr userDrawn="1"/>
        </p:nvSpPr>
        <p:spPr>
          <a:xfrm>
            <a:off x="-1543051" y="38976300"/>
            <a:ext cx="15868643" cy="3827463"/>
          </a:xfrm>
          <a:prstGeom prst="parallelogram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4" name="Paralelogramo 13">
            <a:extLst>
              <a:ext uri="{FF2B5EF4-FFF2-40B4-BE49-F238E27FC236}">
                <a16:creationId xmlns:a16="http://schemas.microsoft.com/office/drawing/2014/main" id="{6E7ED4B6-61E2-4E72-B0B3-ABC6FAAC5857}"/>
              </a:ext>
            </a:extLst>
          </p:cNvPr>
          <p:cNvSpPr/>
          <p:nvPr userDrawn="1"/>
        </p:nvSpPr>
        <p:spPr>
          <a:xfrm>
            <a:off x="14086594" y="38976300"/>
            <a:ext cx="17803105" cy="3827463"/>
          </a:xfrm>
          <a:prstGeom prst="parallelogram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28665" y="2133601"/>
            <a:ext cx="18714119" cy="2804159"/>
          </a:xfrm>
        </p:spPr>
        <p:txBody>
          <a:bodyPr anchor="b">
            <a:normAutofit/>
          </a:bodyPr>
          <a:lstStyle>
            <a:lvl1pPr algn="ctr">
              <a:lnSpc>
                <a:spcPct val="100000"/>
              </a:lnSpc>
              <a:defRPr sz="10000" cap="all" baseline="0">
                <a:latin typeface="Calibri" panose="020F0502020204030204" pitchFamily="34" charset="0"/>
              </a:defRPr>
            </a:lvl1pPr>
          </a:lstStyle>
          <a:p>
            <a:r>
              <a:rPr lang="pt-PT" dirty="0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28663" y="6004560"/>
            <a:ext cx="18774935" cy="8747761"/>
          </a:xfrm>
        </p:spPr>
        <p:txBody>
          <a:bodyPr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spcAft>
                <a:spcPts val="3000"/>
              </a:spcAft>
              <a:buNone/>
              <a:defRPr sz="5600" baseline="0">
                <a:latin typeface="Calibri" panose="020F0502020204030204" pitchFamily="34" charset="0"/>
              </a:defRPr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pt-PT" dirty="0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84841" y="39672756"/>
            <a:ext cx="7308503" cy="2278904"/>
          </a:xfrm>
        </p:spPr>
        <p:txBody>
          <a:bodyPr/>
          <a:lstStyle/>
          <a:p>
            <a:r>
              <a:rPr lang="pt-PT" dirty="0"/>
              <a:t>logotipos</a:t>
            </a:r>
          </a:p>
        </p:txBody>
      </p:sp>
      <p:pic>
        <p:nvPicPr>
          <p:cNvPr id="12" name="Imagem 11">
            <a:extLst>
              <a:ext uri="{FF2B5EF4-FFF2-40B4-BE49-F238E27FC236}">
                <a16:creationId xmlns:a16="http://schemas.microsoft.com/office/drawing/2014/main" id="{71C28812-0D02-4A2D-A2FA-8A1F832F574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0249" y="852103"/>
            <a:ext cx="7303095" cy="7331256"/>
          </a:xfrm>
          <a:prstGeom prst="rect">
            <a:avLst/>
          </a:prstGeom>
        </p:spPr>
      </p:pic>
      <p:pic>
        <p:nvPicPr>
          <p:cNvPr id="18" name="Imagem 17" descr="Uma imagem com alimentação, desenho&#10;&#10;Descrição gerada automaticamente">
            <a:extLst>
              <a:ext uri="{FF2B5EF4-FFF2-40B4-BE49-F238E27FC236}">
                <a16:creationId xmlns:a16="http://schemas.microsoft.com/office/drawing/2014/main" id="{2026B423-957B-4745-8DAE-7B7F19D5B1A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71313" y="40635535"/>
            <a:ext cx="3050847" cy="1258475"/>
          </a:xfrm>
          <a:prstGeom prst="rect">
            <a:avLst/>
          </a:prstGeom>
        </p:spPr>
      </p:pic>
      <p:pic>
        <p:nvPicPr>
          <p:cNvPr id="19" name="Imagem 18">
            <a:extLst>
              <a:ext uri="{FF2B5EF4-FFF2-40B4-BE49-F238E27FC236}">
                <a16:creationId xmlns:a16="http://schemas.microsoft.com/office/drawing/2014/main" id="{CAB7D32B-D700-410C-AA4B-9FD75F3670A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25441" y="40645583"/>
            <a:ext cx="7038975" cy="1438275"/>
          </a:xfrm>
          <a:prstGeom prst="rect">
            <a:avLst/>
          </a:prstGeom>
        </p:spPr>
      </p:pic>
      <p:sp>
        <p:nvSpPr>
          <p:cNvPr id="21" name="CaixaDeTexto 20">
            <a:extLst>
              <a:ext uri="{FF2B5EF4-FFF2-40B4-BE49-F238E27FC236}">
                <a16:creationId xmlns:a16="http://schemas.microsoft.com/office/drawing/2014/main" id="{0E8D6E2F-0A39-4097-8AB2-9196B17E6EAA}"/>
              </a:ext>
            </a:extLst>
          </p:cNvPr>
          <p:cNvSpPr txBox="1"/>
          <p:nvPr userDrawn="1"/>
        </p:nvSpPr>
        <p:spPr>
          <a:xfrm rot="16200000">
            <a:off x="-10628909" y="25672865"/>
            <a:ext cx="2514596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aseline="0" dirty="0">
                <a:latin typeface="IBM Plex Mono" panose="020B0509050203000203" pitchFamily="49" charset="0"/>
              </a:rPr>
              <a:t>12th International Conference on Videogame Sciences and Arts, 26-28 November 2020, Mirandela, Portugal</a:t>
            </a:r>
            <a:endParaRPr lang="pt-PT" sz="3000" baseline="0" dirty="0">
              <a:latin typeface="IBM Plex Mono" panose="020B0509050203000203" pitchFamily="49" charset="0"/>
            </a:endParaRPr>
          </a:p>
          <a:p>
            <a:endParaRPr lang="pt-PT" dirty="0"/>
          </a:p>
        </p:txBody>
      </p:sp>
      <p:sp>
        <p:nvSpPr>
          <p:cNvPr id="33" name="Content Placeholder 2">
            <a:extLst>
              <a:ext uri="{FF2B5EF4-FFF2-40B4-BE49-F238E27FC236}">
                <a16:creationId xmlns:a16="http://schemas.microsoft.com/office/drawing/2014/main" id="{173C794E-591F-40B0-AB9C-470A041CB94B}"/>
              </a:ext>
            </a:extLst>
          </p:cNvPr>
          <p:cNvSpPr>
            <a:spLocks noGrp="1"/>
          </p:cNvSpPr>
          <p:nvPr>
            <p:ph sz="half" idx="17"/>
          </p:nvPr>
        </p:nvSpPr>
        <p:spPr>
          <a:xfrm>
            <a:off x="4907137" y="15928686"/>
            <a:ext cx="10230468" cy="22654906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0"/>
              </a:spcBef>
              <a:spcAft>
                <a:spcPts val="3000"/>
              </a:spcAft>
              <a:buNone/>
              <a:defRPr sz="4000" baseline="0">
                <a:latin typeface="Calibri" panose="020F0502020204030204" pitchFamily="34" charset="0"/>
              </a:defRPr>
            </a:lvl1pPr>
          </a:lstStyle>
          <a:p>
            <a:pPr lvl="0"/>
            <a:r>
              <a:rPr lang="pt-PT" dirty="0"/>
              <a:t>Clique para editar os estilos do texto de Modelo Global</a:t>
            </a:r>
          </a:p>
        </p:txBody>
      </p:sp>
      <p:sp>
        <p:nvSpPr>
          <p:cNvPr id="34" name="Content Placeholder 2">
            <a:extLst>
              <a:ext uri="{FF2B5EF4-FFF2-40B4-BE49-F238E27FC236}">
                <a16:creationId xmlns:a16="http://schemas.microsoft.com/office/drawing/2014/main" id="{BDEA0C83-AA03-4804-8C55-F0E680B282C5}"/>
              </a:ext>
            </a:extLst>
          </p:cNvPr>
          <p:cNvSpPr>
            <a:spLocks noGrp="1"/>
          </p:cNvSpPr>
          <p:nvPr>
            <p:ph sz="half" idx="18"/>
          </p:nvPr>
        </p:nvSpPr>
        <p:spPr>
          <a:xfrm>
            <a:off x="16052004" y="15928687"/>
            <a:ext cx="12751594" cy="12752256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0"/>
              </a:spcBef>
              <a:spcAft>
                <a:spcPts val="3000"/>
              </a:spcAft>
              <a:buNone/>
              <a:defRPr sz="4000" baseline="0">
                <a:latin typeface="Calibri" panose="020F0502020204030204" pitchFamily="34" charset="0"/>
              </a:defRPr>
            </a:lvl1pPr>
          </a:lstStyle>
          <a:p>
            <a:pPr lvl="0"/>
            <a:r>
              <a:rPr lang="pt-PT" dirty="0"/>
              <a:t>Clique para editar os estilos do texto de Modelo Global</a:t>
            </a:r>
          </a:p>
        </p:txBody>
      </p:sp>
      <p:sp>
        <p:nvSpPr>
          <p:cNvPr id="35" name="Content Placeholder 2">
            <a:extLst>
              <a:ext uri="{FF2B5EF4-FFF2-40B4-BE49-F238E27FC236}">
                <a16:creationId xmlns:a16="http://schemas.microsoft.com/office/drawing/2014/main" id="{EB9A22A6-46B4-4851-A39F-D55A87EA43C9}"/>
              </a:ext>
            </a:extLst>
          </p:cNvPr>
          <p:cNvSpPr>
            <a:spLocks noGrp="1"/>
          </p:cNvSpPr>
          <p:nvPr>
            <p:ph sz="half" idx="19"/>
          </p:nvPr>
        </p:nvSpPr>
        <p:spPr>
          <a:xfrm>
            <a:off x="15991190" y="29400846"/>
            <a:ext cx="12751594" cy="9182746"/>
          </a:xfrm>
        </p:spPr>
        <p:txBody>
          <a:bodyPr>
            <a:normAutofit/>
          </a:bodyPr>
          <a:lstStyle>
            <a:lvl1pPr marL="0" indent="-360000">
              <a:lnSpc>
                <a:spcPct val="120000"/>
              </a:lnSpc>
              <a:spcBef>
                <a:spcPts val="0"/>
              </a:spcBef>
              <a:spcAft>
                <a:spcPts val="3000"/>
              </a:spcAft>
              <a:buNone/>
              <a:defRPr sz="3600" baseline="0">
                <a:latin typeface="Calibri" panose="020F0502020204030204" pitchFamily="34" charset="0"/>
              </a:defRPr>
            </a:lvl1pPr>
          </a:lstStyle>
          <a:p>
            <a:pPr lvl="0"/>
            <a:r>
              <a:rPr lang="pt-PT" dirty="0"/>
              <a:t>Clique para editar os estilos do texto de Modelo Global</a:t>
            </a:r>
          </a:p>
        </p:txBody>
      </p:sp>
      <p:sp>
        <p:nvSpPr>
          <p:cNvPr id="39" name="Content Placeholder 2">
            <a:extLst>
              <a:ext uri="{FF2B5EF4-FFF2-40B4-BE49-F238E27FC236}">
                <a16:creationId xmlns:a16="http://schemas.microsoft.com/office/drawing/2014/main" id="{F8AE0234-5175-4E23-9C8B-871B0D2F3856}"/>
              </a:ext>
            </a:extLst>
          </p:cNvPr>
          <p:cNvSpPr>
            <a:spLocks noGrp="1"/>
          </p:cNvSpPr>
          <p:nvPr>
            <p:ph sz="half" idx="20"/>
          </p:nvPr>
        </p:nvSpPr>
        <p:spPr>
          <a:xfrm>
            <a:off x="1706880" y="8948767"/>
            <a:ext cx="7186464" cy="5803553"/>
          </a:xfrm>
        </p:spPr>
        <p:txBody>
          <a:bodyPr>
            <a:norm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spcAft>
                <a:spcPts val="3000"/>
              </a:spcAft>
              <a:buNone/>
              <a:defRPr sz="3600" baseline="0">
                <a:latin typeface="Calibri" panose="020F0502020204030204" pitchFamily="34" charset="0"/>
              </a:defRPr>
            </a:lvl1pPr>
          </a:lstStyle>
          <a:p>
            <a:pPr lvl="0"/>
            <a:r>
              <a:rPr lang="pt-PT" dirty="0"/>
              <a:t>Clique para editar os estilos do texto de Modelo Global</a:t>
            </a:r>
          </a:p>
        </p:txBody>
      </p:sp>
    </p:spTree>
    <p:extLst>
      <p:ext uri="{BB962C8B-B14F-4D97-AF65-F5344CB8AC3E}">
        <p14:creationId xmlns:p14="http://schemas.microsoft.com/office/powerpoint/2010/main" val="2714918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o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aralelogramo 14">
            <a:extLst>
              <a:ext uri="{FF2B5EF4-FFF2-40B4-BE49-F238E27FC236}">
                <a16:creationId xmlns:a16="http://schemas.microsoft.com/office/drawing/2014/main" id="{E3C0E669-CA05-4B52-A6A1-74EFE77B3ABC}"/>
              </a:ext>
            </a:extLst>
          </p:cNvPr>
          <p:cNvSpPr/>
          <p:nvPr userDrawn="1"/>
        </p:nvSpPr>
        <p:spPr>
          <a:xfrm>
            <a:off x="-1543051" y="38976300"/>
            <a:ext cx="15868643" cy="3827463"/>
          </a:xfrm>
          <a:prstGeom prst="parallelogram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4" name="Paralelogramo 13">
            <a:extLst>
              <a:ext uri="{FF2B5EF4-FFF2-40B4-BE49-F238E27FC236}">
                <a16:creationId xmlns:a16="http://schemas.microsoft.com/office/drawing/2014/main" id="{6E7ED4B6-61E2-4E72-B0B3-ABC6FAAC5857}"/>
              </a:ext>
            </a:extLst>
          </p:cNvPr>
          <p:cNvSpPr/>
          <p:nvPr userDrawn="1"/>
        </p:nvSpPr>
        <p:spPr>
          <a:xfrm>
            <a:off x="14086594" y="38976300"/>
            <a:ext cx="17803105" cy="3827463"/>
          </a:xfrm>
          <a:prstGeom prst="parallelogram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84841" y="39672756"/>
            <a:ext cx="7308503" cy="2278904"/>
          </a:xfrm>
        </p:spPr>
        <p:txBody>
          <a:bodyPr/>
          <a:lstStyle/>
          <a:p>
            <a:r>
              <a:rPr lang="pt-PT" dirty="0"/>
              <a:t>logotipos</a:t>
            </a:r>
          </a:p>
        </p:txBody>
      </p:sp>
      <p:pic>
        <p:nvPicPr>
          <p:cNvPr id="12" name="Imagem 11">
            <a:extLst>
              <a:ext uri="{FF2B5EF4-FFF2-40B4-BE49-F238E27FC236}">
                <a16:creationId xmlns:a16="http://schemas.microsoft.com/office/drawing/2014/main" id="{71C28812-0D02-4A2D-A2FA-8A1F832F574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0249" y="852103"/>
            <a:ext cx="7303095" cy="7331256"/>
          </a:xfrm>
          <a:prstGeom prst="rect">
            <a:avLst/>
          </a:prstGeom>
        </p:spPr>
      </p:pic>
      <p:pic>
        <p:nvPicPr>
          <p:cNvPr id="18" name="Imagem 17" descr="Uma imagem com alimentação, desenho&#10;&#10;Descrição gerada automaticamente">
            <a:extLst>
              <a:ext uri="{FF2B5EF4-FFF2-40B4-BE49-F238E27FC236}">
                <a16:creationId xmlns:a16="http://schemas.microsoft.com/office/drawing/2014/main" id="{2026B423-957B-4745-8DAE-7B7F19D5B1A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71313" y="40635535"/>
            <a:ext cx="3050847" cy="1258475"/>
          </a:xfrm>
          <a:prstGeom prst="rect">
            <a:avLst/>
          </a:prstGeom>
        </p:spPr>
      </p:pic>
      <p:pic>
        <p:nvPicPr>
          <p:cNvPr id="19" name="Imagem 18">
            <a:extLst>
              <a:ext uri="{FF2B5EF4-FFF2-40B4-BE49-F238E27FC236}">
                <a16:creationId xmlns:a16="http://schemas.microsoft.com/office/drawing/2014/main" id="{CAB7D32B-D700-410C-AA4B-9FD75F3670A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25441" y="40645583"/>
            <a:ext cx="7038975" cy="1438275"/>
          </a:xfrm>
          <a:prstGeom prst="rect">
            <a:avLst/>
          </a:prstGeom>
        </p:spPr>
      </p:pic>
      <p:sp>
        <p:nvSpPr>
          <p:cNvPr id="21" name="CaixaDeTexto 20">
            <a:extLst>
              <a:ext uri="{FF2B5EF4-FFF2-40B4-BE49-F238E27FC236}">
                <a16:creationId xmlns:a16="http://schemas.microsoft.com/office/drawing/2014/main" id="{0E8D6E2F-0A39-4097-8AB2-9196B17E6EAA}"/>
              </a:ext>
            </a:extLst>
          </p:cNvPr>
          <p:cNvSpPr txBox="1"/>
          <p:nvPr userDrawn="1"/>
        </p:nvSpPr>
        <p:spPr>
          <a:xfrm rot="16200000">
            <a:off x="-10628909" y="25672865"/>
            <a:ext cx="2514596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aseline="0" dirty="0">
                <a:latin typeface="IBM Plex Mono" panose="020B0509050203000203" pitchFamily="49" charset="0"/>
              </a:rPr>
              <a:t>12th International Conference on Videogame Sciences and Arts, 26-28 November 2020, Mirandela, Portugal</a:t>
            </a:r>
            <a:endParaRPr lang="pt-PT" sz="3000" baseline="0" dirty="0">
              <a:latin typeface="IBM Plex Mono" panose="020B0509050203000203" pitchFamily="49" charset="0"/>
            </a:endParaRPr>
          </a:p>
          <a:p>
            <a:endParaRPr lang="pt-PT" dirty="0"/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CC060678-731B-41FD-AD48-11413745A86F}"/>
              </a:ext>
            </a:extLst>
          </p:cNvPr>
          <p:cNvSpPr>
            <a:spLocks noGrp="1"/>
          </p:cNvSpPr>
          <p:nvPr>
            <p:ph sz="half" idx="17"/>
          </p:nvPr>
        </p:nvSpPr>
        <p:spPr>
          <a:xfrm>
            <a:off x="4785360" y="8929393"/>
            <a:ext cx="10352246" cy="29654195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0"/>
              </a:spcBef>
              <a:spcAft>
                <a:spcPts val="3000"/>
              </a:spcAft>
              <a:buNone/>
              <a:defRPr sz="4000" baseline="0">
                <a:latin typeface="Calibri" panose="020F0502020204030204" pitchFamily="34" charset="0"/>
              </a:defRPr>
            </a:lvl1pPr>
          </a:lstStyle>
          <a:p>
            <a:pPr lvl="0"/>
            <a:r>
              <a:rPr lang="pt-PT" dirty="0"/>
              <a:t>Clique para editar os estilos do texto de Modelo Global</a:t>
            </a:r>
          </a:p>
        </p:txBody>
      </p: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AB31CA2F-6EA9-49BD-8299-5EBEC5292FA4}"/>
              </a:ext>
            </a:extLst>
          </p:cNvPr>
          <p:cNvSpPr>
            <a:spLocks noGrp="1"/>
          </p:cNvSpPr>
          <p:nvPr>
            <p:ph sz="half" idx="18"/>
          </p:nvPr>
        </p:nvSpPr>
        <p:spPr>
          <a:xfrm>
            <a:off x="16052004" y="2184298"/>
            <a:ext cx="12751594" cy="26374725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0"/>
              </a:spcBef>
              <a:spcAft>
                <a:spcPts val="3000"/>
              </a:spcAft>
              <a:buNone/>
              <a:defRPr sz="4000" baseline="0">
                <a:latin typeface="Calibri" panose="020F0502020204030204" pitchFamily="34" charset="0"/>
              </a:defRPr>
            </a:lvl1pPr>
          </a:lstStyle>
          <a:p>
            <a:pPr lvl="0"/>
            <a:r>
              <a:rPr lang="pt-PT" dirty="0"/>
              <a:t>Clique para editar os estilos do texto de Modelo Global</a:t>
            </a:r>
          </a:p>
        </p:txBody>
      </p:sp>
      <p:sp>
        <p:nvSpPr>
          <p:cNvPr id="33" name="Content Placeholder 2">
            <a:extLst>
              <a:ext uri="{FF2B5EF4-FFF2-40B4-BE49-F238E27FC236}">
                <a16:creationId xmlns:a16="http://schemas.microsoft.com/office/drawing/2014/main" id="{64C6F6BA-096E-4828-83AD-FFD266876B9A}"/>
              </a:ext>
            </a:extLst>
          </p:cNvPr>
          <p:cNvSpPr>
            <a:spLocks noGrp="1"/>
          </p:cNvSpPr>
          <p:nvPr>
            <p:ph sz="half" idx="19"/>
          </p:nvPr>
        </p:nvSpPr>
        <p:spPr>
          <a:xfrm>
            <a:off x="16052004" y="29400842"/>
            <a:ext cx="12751594" cy="9182746"/>
          </a:xfrm>
        </p:spPr>
        <p:txBody>
          <a:bodyPr>
            <a:normAutofit/>
          </a:bodyPr>
          <a:lstStyle>
            <a:lvl1pPr marL="0" indent="-360000">
              <a:lnSpc>
                <a:spcPct val="120000"/>
              </a:lnSpc>
              <a:spcBef>
                <a:spcPts val="0"/>
              </a:spcBef>
              <a:spcAft>
                <a:spcPts val="3000"/>
              </a:spcAft>
              <a:buNone/>
              <a:defRPr sz="3600" baseline="0">
                <a:latin typeface="Calibri" panose="020F0502020204030204" pitchFamily="34" charset="0"/>
              </a:defRPr>
            </a:lvl1pPr>
          </a:lstStyle>
          <a:p>
            <a:pPr lvl="0"/>
            <a:r>
              <a:rPr lang="pt-PT" dirty="0"/>
              <a:t>Clique para editar os estilos do texto de Modelo Global</a:t>
            </a:r>
          </a:p>
        </p:txBody>
      </p:sp>
    </p:spTree>
    <p:extLst>
      <p:ext uri="{BB962C8B-B14F-4D97-AF65-F5344CB8AC3E}">
        <p14:creationId xmlns:p14="http://schemas.microsoft.com/office/powerpoint/2010/main" val="3090328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56AAB-4EC3-45B6-A174-B8F8073E7626}" type="datetimeFigureOut">
              <a:rPr lang="pt-PT" smtClean="0"/>
              <a:t>09/05/2020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B58929-80AD-49DC-BD84-339388D8BFF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15867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0" r:id="rId2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pringer.com/lncs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pringer.com/lnc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3D01BB-EC26-47D8-B9A3-8EB9FBE6EEF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dirty="0" err="1"/>
              <a:t>Insert</a:t>
            </a:r>
            <a:r>
              <a:rPr lang="pt-PT" dirty="0"/>
              <a:t> </a:t>
            </a:r>
            <a:r>
              <a:rPr lang="pt-PT" dirty="0" err="1"/>
              <a:t>your</a:t>
            </a:r>
            <a:r>
              <a:rPr lang="pt-PT" dirty="0"/>
              <a:t> Poster </a:t>
            </a:r>
            <a:r>
              <a:rPr lang="pt-PT" dirty="0" err="1"/>
              <a:t>title</a:t>
            </a:r>
            <a:endParaRPr lang="pt-PT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9A5D1ED-CB85-434F-B779-C5200CCAC1B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>
                <a:cs typeface="Times New Roman" panose="02020603050405020304" pitchFamily="18" charset="0"/>
              </a:rPr>
              <a:t>Abstract: </a:t>
            </a:r>
            <a:r>
              <a:rPr lang="en-US" dirty="0">
                <a:cs typeface="Times New Roman" panose="02020603050405020304" pitchFamily="18" charset="0"/>
              </a:rPr>
              <a:t>The abstract should summarize the contents of the poster in short terms, i.e. 150-250 words. This document is in the required format for poster submissions and presents logos and standard sections information. Authors should use it as a guide.</a:t>
            </a:r>
            <a:endParaRPr lang="pt-PT" dirty="0">
              <a:cs typeface="Times New Roman" panose="02020603050405020304" pitchFamily="18" charset="0"/>
            </a:endParaRPr>
          </a:p>
          <a:p>
            <a:r>
              <a:rPr lang="en-US" b="1" dirty="0">
                <a:cs typeface="Times New Roman" panose="02020603050405020304" pitchFamily="18" charset="0"/>
              </a:rPr>
              <a:t>Keywords:</a:t>
            </a:r>
            <a:r>
              <a:rPr lang="en-US" dirty="0">
                <a:cs typeface="Times New Roman" panose="02020603050405020304" pitchFamily="18" charset="0"/>
              </a:rPr>
              <a:t> First Keyword, Second Keyword, Third Keyword, Fourth Keyword.</a:t>
            </a:r>
            <a:endParaRPr lang="pt-PT" dirty="0"/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386B4723-B262-47FB-9398-1C3C4F633B67}"/>
              </a:ext>
            </a:extLst>
          </p:cNvPr>
          <p:cNvSpPr>
            <a:spLocks noGrp="1"/>
          </p:cNvSpPr>
          <p:nvPr>
            <p:ph sz="half" idx="17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b="1" dirty="0">
                <a:cs typeface="Times New Roman" panose="02020603050405020304" pitchFamily="18" charset="0"/>
              </a:rPr>
              <a:t>Introduction</a:t>
            </a:r>
          </a:p>
          <a:p>
            <a:pPr>
              <a:spcAft>
                <a:spcPts val="1200"/>
              </a:spcAft>
            </a:pPr>
            <a:r>
              <a:rPr lang="en-US" dirty="0">
                <a:cs typeface="Times New Roman" panose="02020603050405020304" pitchFamily="18" charset="0"/>
              </a:rPr>
              <a:t>Posters offer the opportunity for presenters to share their work through a quick introduction to the entire conference audience, followed by one-on-one discussions next to the poster. Each submission should be 1-2 pages A0 in length, in portrait orientation (vertical). Accepted posters will require that at least one representative registers in the conference to present the poster in a designated area.</a:t>
            </a:r>
            <a:endParaRPr lang="pt-PT" dirty="0"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en-US" dirty="0">
                <a:cs typeface="Times New Roman" panose="02020603050405020304" pitchFamily="18" charset="0"/>
              </a:rPr>
              <a:t>Posters text should be in English . The poster design and elements (figures and text) should be readable from a distance of 2 meters. Posters will be displayed throughout the conference duration, for which they should be printed previous to the conference. </a:t>
            </a:r>
          </a:p>
          <a:p>
            <a:pPr>
              <a:spcAft>
                <a:spcPts val="1200"/>
              </a:spcAft>
            </a:pPr>
            <a:r>
              <a:rPr lang="en-US" dirty="0"/>
              <a:t>Authors and their affiliation, or associate institutions, must be omitted for all initial submissions. Revisions will be double-blind. </a:t>
            </a:r>
          </a:p>
          <a:p>
            <a:pPr>
              <a:spcAft>
                <a:spcPts val="1200"/>
              </a:spcAft>
            </a:pPr>
            <a:r>
              <a:rPr lang="en-US" dirty="0">
                <a:cs typeface="Times New Roman" panose="02020603050405020304" pitchFamily="18" charset="0"/>
              </a:rPr>
              <a:t>The poster submission should be done in PDF format, based on this template. </a:t>
            </a:r>
          </a:p>
          <a:p>
            <a:pPr>
              <a:spcAft>
                <a:spcPts val="1200"/>
              </a:spcAft>
            </a:pPr>
            <a:r>
              <a:rPr lang="en-US" dirty="0">
                <a:cs typeface="Times New Roman" panose="02020603050405020304" pitchFamily="18" charset="0"/>
              </a:rPr>
              <a:t>Possible sections: introduction, methodology, results, discussion, conclusions, references.</a:t>
            </a:r>
          </a:p>
        </p:txBody>
      </p:sp>
      <p:sp>
        <p:nvSpPr>
          <p:cNvPr id="5" name="Marcador de Posição de Conteúdo 4">
            <a:extLst>
              <a:ext uri="{FF2B5EF4-FFF2-40B4-BE49-F238E27FC236}">
                <a16:creationId xmlns:a16="http://schemas.microsoft.com/office/drawing/2014/main" id="{0B109B20-9DE6-45A3-9DA0-FDCFAE74518E}"/>
              </a:ext>
            </a:extLst>
          </p:cNvPr>
          <p:cNvSpPr>
            <a:spLocks noGrp="1"/>
          </p:cNvSpPr>
          <p:nvPr>
            <p:ph sz="half" idx="18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81F10004-1189-4AB6-B383-F35142DA5FA4}"/>
              </a:ext>
            </a:extLst>
          </p:cNvPr>
          <p:cNvSpPr>
            <a:spLocks noGrp="1"/>
          </p:cNvSpPr>
          <p:nvPr>
            <p:ph sz="half" idx="19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b="1" dirty="0">
                <a:cs typeface="Times New Roman" panose="02020603050405020304" pitchFamily="18" charset="0"/>
              </a:rPr>
              <a:t>References</a:t>
            </a:r>
          </a:p>
          <a:p>
            <a:pPr lvl="0" hangingPunct="0">
              <a:spcAft>
                <a:spcPts val="1200"/>
              </a:spcAft>
            </a:pPr>
            <a:r>
              <a:rPr lang="en-US" dirty="0">
                <a:cs typeface="Times New Roman" panose="02020603050405020304" pitchFamily="18" charset="0"/>
              </a:rPr>
              <a:t>Author, F.: Article title. Journal 2(5), 99–110 (2016).</a:t>
            </a:r>
            <a:endParaRPr lang="pt-PT" dirty="0">
              <a:cs typeface="Times New Roman" panose="02020603050405020304" pitchFamily="18" charset="0"/>
            </a:endParaRPr>
          </a:p>
          <a:p>
            <a:pPr lvl="0" hangingPunct="0">
              <a:spcAft>
                <a:spcPts val="1200"/>
              </a:spcAft>
            </a:pPr>
            <a:r>
              <a:rPr lang="en-US" dirty="0">
                <a:cs typeface="Times New Roman" panose="02020603050405020304" pitchFamily="18" charset="0"/>
              </a:rPr>
              <a:t>Author, F., Author, S.: Title of a proceedings paper. In: Editor, F., Editor, S. (eds.) CONFERENCE 2016, LNCS, vol. 9999, pp. 1–13. Springer, Heidelberg (2016). </a:t>
            </a:r>
            <a:endParaRPr lang="pt-PT" dirty="0">
              <a:cs typeface="Times New Roman" panose="02020603050405020304" pitchFamily="18" charset="0"/>
            </a:endParaRPr>
          </a:p>
          <a:p>
            <a:pPr lvl="0" hangingPunct="0">
              <a:spcAft>
                <a:spcPts val="1200"/>
              </a:spcAft>
            </a:pPr>
            <a:r>
              <a:rPr lang="en-US" dirty="0">
                <a:cs typeface="Times New Roman" panose="02020603050405020304" pitchFamily="18" charset="0"/>
              </a:rPr>
              <a:t>Author, F., Author, S., Author, T.: Book title. 2nd </a:t>
            </a:r>
            <a:r>
              <a:rPr lang="en-US" dirty="0" err="1">
                <a:cs typeface="Times New Roman" panose="02020603050405020304" pitchFamily="18" charset="0"/>
              </a:rPr>
              <a:t>edn</a:t>
            </a:r>
            <a:r>
              <a:rPr lang="en-US" dirty="0">
                <a:cs typeface="Times New Roman" panose="02020603050405020304" pitchFamily="18" charset="0"/>
              </a:rPr>
              <a:t>. Publisher, Location (1999).</a:t>
            </a:r>
            <a:endParaRPr lang="pt-PT" dirty="0">
              <a:cs typeface="Times New Roman" panose="02020603050405020304" pitchFamily="18" charset="0"/>
            </a:endParaRPr>
          </a:p>
          <a:p>
            <a:pPr lvl="0" hangingPunct="0">
              <a:spcAft>
                <a:spcPts val="1200"/>
              </a:spcAft>
            </a:pPr>
            <a:r>
              <a:rPr lang="en-US" dirty="0">
                <a:cs typeface="Times New Roman" panose="02020603050405020304" pitchFamily="18" charset="0"/>
              </a:rPr>
              <a:t>Author, F.: Contribution title. In: 9th International Proceedings on Proceedings, pp. 1–2. Publisher, Location (2010).</a:t>
            </a:r>
            <a:endParaRPr lang="pt-PT" dirty="0">
              <a:cs typeface="Times New Roman" panose="02020603050405020304" pitchFamily="18" charset="0"/>
            </a:endParaRPr>
          </a:p>
          <a:p>
            <a:pPr lvl="0" hangingPunct="0">
              <a:spcAft>
                <a:spcPts val="1200"/>
              </a:spcAft>
            </a:pPr>
            <a:r>
              <a:rPr lang="en-US" dirty="0">
                <a:cs typeface="Times New Roman" panose="02020603050405020304" pitchFamily="18" charset="0"/>
              </a:rPr>
              <a:t>LNCS Homepage, </a:t>
            </a:r>
            <a:r>
              <a:rPr lang="en-US" dirty="0">
                <a:cs typeface="Times New Roman" panose="02020603050405020304" pitchFamily="18" charset="0"/>
                <a:hlinkClick r:id="rId2"/>
              </a:rPr>
              <a:t>http://www.springer.com/lncs</a:t>
            </a:r>
            <a:r>
              <a:rPr lang="en-US" dirty="0">
                <a:cs typeface="Times New Roman" panose="02020603050405020304" pitchFamily="18" charset="0"/>
              </a:rPr>
              <a:t>, last accessed 2016/11/21.</a:t>
            </a:r>
          </a:p>
          <a:p>
            <a:pPr lvl="0" hangingPunct="0">
              <a:spcAft>
                <a:spcPts val="1200"/>
              </a:spcAft>
            </a:pPr>
            <a:r>
              <a:rPr lang="en-US" i="1" dirty="0">
                <a:cs typeface="Times New Roman" panose="02020603050405020304" pitchFamily="18" charset="0"/>
              </a:rPr>
              <a:t>[If the submitted poster has 1 page, references are presented here.]</a:t>
            </a:r>
          </a:p>
          <a:p>
            <a:endParaRPr lang="pt-PT" dirty="0"/>
          </a:p>
        </p:txBody>
      </p:sp>
      <p:sp>
        <p:nvSpPr>
          <p:cNvPr id="7" name="Marcador de Posição de Conteúdo 6">
            <a:extLst>
              <a:ext uri="{FF2B5EF4-FFF2-40B4-BE49-F238E27FC236}">
                <a16:creationId xmlns:a16="http://schemas.microsoft.com/office/drawing/2014/main" id="{77B92BF2-7AC7-4DD2-99C8-274F45593FB1}"/>
              </a:ext>
            </a:extLst>
          </p:cNvPr>
          <p:cNvSpPr>
            <a:spLocks noGrp="1"/>
          </p:cNvSpPr>
          <p:nvPr>
            <p:ph sz="half" idx="20"/>
          </p:nvPr>
        </p:nvSpPr>
        <p:spPr/>
        <p:txBody>
          <a:bodyPr/>
          <a:lstStyle/>
          <a:p>
            <a:pPr hangingPunct="0"/>
            <a:r>
              <a:rPr lang="en-US" dirty="0">
                <a:cs typeface="Times New Roman" panose="02020603050405020304" pitchFamily="18" charset="0"/>
              </a:rPr>
              <a:t>First Author, </a:t>
            </a:r>
            <a:r>
              <a:rPr lang="pt-PT" dirty="0">
                <a:cs typeface="Times New Roman" panose="02020603050405020304" pitchFamily="18" charset="0"/>
              </a:rPr>
              <a:t>name1</a:t>
            </a:r>
            <a:r>
              <a:rPr lang="de-DE" dirty="0">
                <a:cs typeface="Times New Roman" panose="02020603050405020304" pitchFamily="18" charset="0"/>
              </a:rPr>
              <a:t>@university.edu | </a:t>
            </a:r>
            <a:r>
              <a:rPr lang="en-US" dirty="0">
                <a:cs typeface="Times New Roman" panose="02020603050405020304" pitchFamily="18" charset="0"/>
              </a:rPr>
              <a:t>University Affiliation, Country</a:t>
            </a:r>
            <a:endParaRPr lang="pt-PT" dirty="0">
              <a:cs typeface="Times New Roman" panose="02020603050405020304" pitchFamily="18" charset="0"/>
            </a:endParaRPr>
          </a:p>
          <a:p>
            <a:pPr hangingPunct="0"/>
            <a:r>
              <a:rPr lang="en-US" dirty="0">
                <a:cs typeface="Times New Roman" panose="02020603050405020304" pitchFamily="18" charset="0"/>
              </a:rPr>
              <a:t>Second Author, </a:t>
            </a:r>
            <a:r>
              <a:rPr lang="pt-PT" dirty="0">
                <a:cs typeface="Times New Roman" panose="02020603050405020304" pitchFamily="18" charset="0"/>
              </a:rPr>
              <a:t>name2</a:t>
            </a:r>
            <a:r>
              <a:rPr lang="de-DE" dirty="0">
                <a:cs typeface="Times New Roman" panose="02020603050405020304" pitchFamily="18" charset="0"/>
              </a:rPr>
              <a:t>@university.edu | </a:t>
            </a:r>
            <a:r>
              <a:rPr lang="en-US" dirty="0">
                <a:cs typeface="Times New Roman" panose="02020603050405020304" pitchFamily="18" charset="0"/>
              </a:rPr>
              <a:t>University Affiliation, Country</a:t>
            </a:r>
          </a:p>
          <a:p>
            <a:pPr hangingPunct="0"/>
            <a:r>
              <a:rPr lang="en-US" dirty="0">
                <a:cs typeface="Times New Roman" panose="02020603050405020304" pitchFamily="18" charset="0"/>
              </a:rPr>
              <a:t>Third Author, </a:t>
            </a:r>
            <a:r>
              <a:rPr lang="pt-PT" dirty="0">
                <a:cs typeface="Times New Roman" panose="02020603050405020304" pitchFamily="18" charset="0"/>
              </a:rPr>
              <a:t>name3</a:t>
            </a:r>
            <a:r>
              <a:rPr lang="de-DE" dirty="0">
                <a:cs typeface="Times New Roman" panose="02020603050405020304" pitchFamily="18" charset="0"/>
              </a:rPr>
              <a:t>@company.org | </a:t>
            </a:r>
            <a:r>
              <a:rPr lang="en-US" dirty="0">
                <a:cs typeface="Times New Roman" panose="02020603050405020304" pitchFamily="18" charset="0"/>
              </a:rPr>
              <a:t>Company Affiliation, Country</a:t>
            </a:r>
            <a:endParaRPr lang="pt-PT" dirty="0"/>
          </a:p>
          <a:p>
            <a:endParaRPr lang="pt-PT" dirty="0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323B767E-FE20-4C6D-A005-399AF0F0F24C}"/>
              </a:ext>
            </a:extLst>
          </p:cNvPr>
          <p:cNvSpPr txBox="1"/>
          <p:nvPr/>
        </p:nvSpPr>
        <p:spPr>
          <a:xfrm>
            <a:off x="939470" y="40816656"/>
            <a:ext cx="1303165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>
                <a:cs typeface="Times New Roman" panose="02020603050405020304" pitchFamily="18" charset="0"/>
              </a:rPr>
              <a:t>[Use this field to acknowledge institutional support, funding or present your institutional logo(s).]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053903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onteúdo 1">
            <a:extLst>
              <a:ext uri="{FF2B5EF4-FFF2-40B4-BE49-F238E27FC236}">
                <a16:creationId xmlns:a16="http://schemas.microsoft.com/office/drawing/2014/main" id="{F5AFDCEA-4125-47BA-9E43-7807671945AB}"/>
              </a:ext>
            </a:extLst>
          </p:cNvPr>
          <p:cNvSpPr>
            <a:spLocks noGrp="1"/>
          </p:cNvSpPr>
          <p:nvPr>
            <p:ph sz="half" idx="17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8E645DCA-6B39-497F-AE94-73DD2F496FB5}"/>
              </a:ext>
            </a:extLst>
          </p:cNvPr>
          <p:cNvSpPr>
            <a:spLocks noGrp="1"/>
          </p:cNvSpPr>
          <p:nvPr>
            <p:ph sz="half" idx="18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621A2B2D-AA6C-4691-8CD7-39AC1F1F55E1}"/>
              </a:ext>
            </a:extLst>
          </p:cNvPr>
          <p:cNvSpPr>
            <a:spLocks noGrp="1"/>
          </p:cNvSpPr>
          <p:nvPr>
            <p:ph sz="half" idx="19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b="1" dirty="0">
                <a:cs typeface="Times New Roman" panose="02020603050405020304" pitchFamily="18" charset="0"/>
              </a:rPr>
              <a:t>References</a:t>
            </a:r>
          </a:p>
          <a:p>
            <a:pPr lvl="0" hangingPunct="0">
              <a:spcAft>
                <a:spcPts val="1200"/>
              </a:spcAft>
            </a:pPr>
            <a:r>
              <a:rPr lang="en-US" dirty="0">
                <a:cs typeface="Times New Roman" panose="02020603050405020304" pitchFamily="18" charset="0"/>
              </a:rPr>
              <a:t>Author, F.: Article title. Journal 2(5), 99–110 (2016).</a:t>
            </a:r>
            <a:endParaRPr lang="pt-PT" dirty="0">
              <a:cs typeface="Times New Roman" panose="02020603050405020304" pitchFamily="18" charset="0"/>
            </a:endParaRPr>
          </a:p>
          <a:p>
            <a:pPr lvl="0" hangingPunct="0">
              <a:spcAft>
                <a:spcPts val="1200"/>
              </a:spcAft>
            </a:pPr>
            <a:r>
              <a:rPr lang="en-US" dirty="0">
                <a:cs typeface="Times New Roman" panose="02020603050405020304" pitchFamily="18" charset="0"/>
              </a:rPr>
              <a:t>Author, F., Author, S.: Title of a proceedings paper. In: Editor, F., Editor, S. (eds.) CONFERENCE 2016, LNCS, vol. 9999, pp. 1–13. Springer, Heidelberg (2016). </a:t>
            </a:r>
            <a:endParaRPr lang="pt-PT" dirty="0">
              <a:cs typeface="Times New Roman" panose="02020603050405020304" pitchFamily="18" charset="0"/>
            </a:endParaRPr>
          </a:p>
          <a:p>
            <a:pPr lvl="0" hangingPunct="0">
              <a:spcAft>
                <a:spcPts val="1200"/>
              </a:spcAft>
            </a:pPr>
            <a:r>
              <a:rPr lang="en-US" dirty="0">
                <a:cs typeface="Times New Roman" panose="02020603050405020304" pitchFamily="18" charset="0"/>
              </a:rPr>
              <a:t>Author, F., Author, S., Author, T.: Book title. 2nd </a:t>
            </a:r>
            <a:r>
              <a:rPr lang="en-US" dirty="0" err="1">
                <a:cs typeface="Times New Roman" panose="02020603050405020304" pitchFamily="18" charset="0"/>
              </a:rPr>
              <a:t>edn</a:t>
            </a:r>
            <a:r>
              <a:rPr lang="en-US" dirty="0">
                <a:cs typeface="Times New Roman" panose="02020603050405020304" pitchFamily="18" charset="0"/>
              </a:rPr>
              <a:t>. Publisher, Location (1999).</a:t>
            </a:r>
            <a:endParaRPr lang="pt-PT" dirty="0">
              <a:cs typeface="Times New Roman" panose="02020603050405020304" pitchFamily="18" charset="0"/>
            </a:endParaRPr>
          </a:p>
          <a:p>
            <a:pPr lvl="0" hangingPunct="0">
              <a:spcAft>
                <a:spcPts val="1200"/>
              </a:spcAft>
            </a:pPr>
            <a:r>
              <a:rPr lang="en-US" dirty="0">
                <a:cs typeface="Times New Roman" panose="02020603050405020304" pitchFamily="18" charset="0"/>
              </a:rPr>
              <a:t>Author, F.: Contribution title. In: 9th International Proceedings on Proceedings, pp. 1–2. Publisher, Location (2010).</a:t>
            </a:r>
            <a:endParaRPr lang="pt-PT" dirty="0">
              <a:cs typeface="Times New Roman" panose="02020603050405020304" pitchFamily="18" charset="0"/>
            </a:endParaRPr>
          </a:p>
          <a:p>
            <a:pPr lvl="0" hangingPunct="0">
              <a:spcAft>
                <a:spcPts val="1200"/>
              </a:spcAft>
            </a:pPr>
            <a:r>
              <a:rPr lang="en-US" dirty="0">
                <a:cs typeface="Times New Roman" panose="02020603050405020304" pitchFamily="18" charset="0"/>
              </a:rPr>
              <a:t>LNCS Homepage, </a:t>
            </a:r>
            <a:r>
              <a:rPr lang="en-US" dirty="0">
                <a:cs typeface="Times New Roman" panose="02020603050405020304" pitchFamily="18" charset="0"/>
                <a:hlinkClick r:id="rId2"/>
              </a:rPr>
              <a:t>http://www.springer.com/lncs</a:t>
            </a:r>
            <a:r>
              <a:rPr lang="en-US" dirty="0">
                <a:cs typeface="Times New Roman" panose="02020603050405020304" pitchFamily="18" charset="0"/>
              </a:rPr>
              <a:t>, last accessed 2016/11/21.</a:t>
            </a:r>
          </a:p>
          <a:p>
            <a:pPr hangingPunct="0">
              <a:spcAft>
                <a:spcPts val="1200"/>
              </a:spcAft>
            </a:pPr>
            <a:r>
              <a:rPr lang="en-US" i="1" dirty="0">
                <a:cs typeface="Times New Roman" panose="02020603050405020304" pitchFamily="18" charset="0"/>
              </a:rPr>
              <a:t>[If the submitted poster has 2 pp., references are presented here.]</a:t>
            </a:r>
          </a:p>
          <a:p>
            <a:pPr lvl="0" hangingPunct="0">
              <a:spcAft>
                <a:spcPts val="1200"/>
              </a:spcAft>
            </a:pPr>
            <a:endParaRPr lang="pt-PT" dirty="0">
              <a:cs typeface="Times New Roman" panose="02020603050405020304" pitchFamily="18" charset="0"/>
            </a:endParaRP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48468866"/>
      </p:ext>
    </p:extLst>
  </p:cSld>
  <p:clrMapOvr>
    <a:masterClrMapping/>
  </p:clrMapOvr>
</p:sld>
</file>

<file path=ppt/theme/theme1.xml><?xml version="1.0" encoding="utf-8"?>
<a:theme xmlns:a="http://schemas.openxmlformats.org/drawingml/2006/main" name="VI 2020 Poster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VJ 2020 font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294</TotalTime>
  <Words>572</Words>
  <Application>Microsoft Office PowerPoint</Application>
  <PresentationFormat>Personalizados</PresentationFormat>
  <Paragraphs>27</Paragraphs>
  <Slides>2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6" baseType="lpstr">
      <vt:lpstr>Arial</vt:lpstr>
      <vt:lpstr>Calibri</vt:lpstr>
      <vt:lpstr>IBM Plex Mono</vt:lpstr>
      <vt:lpstr>VI 2020 Poster</vt:lpstr>
      <vt:lpstr>Insert your Poster title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>USER</cp:lastModifiedBy>
  <cp:revision>40</cp:revision>
  <cp:lastPrinted>2020-04-24T19:38:32Z</cp:lastPrinted>
  <dcterms:created xsi:type="dcterms:W3CDTF">2020-04-20T15:29:19Z</dcterms:created>
  <dcterms:modified xsi:type="dcterms:W3CDTF">2020-05-09T16:11:11Z</dcterms:modified>
</cp:coreProperties>
</file>